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30" r:id="rId2"/>
    <p:sldId id="328" r:id="rId3"/>
    <p:sldId id="272" r:id="rId4"/>
    <p:sldId id="320" r:id="rId5"/>
    <p:sldId id="322" r:id="rId6"/>
    <p:sldId id="323" r:id="rId7"/>
    <p:sldId id="324" r:id="rId8"/>
    <p:sldId id="325" r:id="rId9"/>
    <p:sldId id="326" r:id="rId10"/>
    <p:sldId id="331" r:id="rId11"/>
  </p:sldIdLst>
  <p:sldSz cx="9144000" cy="6858000" type="screen4x3"/>
  <p:notesSz cx="7102475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60"/>
  </p:normalViewPr>
  <p:slideViewPr>
    <p:cSldViewPr>
      <p:cViewPr varScale="1">
        <p:scale>
          <a:sx n="87" d="100"/>
          <a:sy n="87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240BF117-9BA4-48AF-ABF7-46615488DDF4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6" tIns="49533" rIns="99066" bIns="4953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248" y="4861441"/>
            <a:ext cx="5681980" cy="4605576"/>
          </a:xfrm>
          <a:prstGeom prst="rect">
            <a:avLst/>
          </a:prstGeom>
        </p:spPr>
        <p:txBody>
          <a:bodyPr vert="horz" lIns="99066" tIns="49533" rIns="99066" bIns="4953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092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39C7E0AF-EE14-4F85-B8FF-C6AFB6F79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82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064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858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2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071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355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123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5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97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740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57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FF81-E122-4BCD-B80C-91D0021FCF57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840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3FF81-E122-4BCD-B80C-91D0021FCF57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6B534-D0F3-446D-8B9A-3D795485E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49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Gira – </a:t>
            </a:r>
            <a:r>
              <a:rPr lang="ru-RU" dirty="0" smtClean="0"/>
              <a:t>передовой дизайн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68621"/>
            <a:ext cx="8229600" cy="4389120"/>
          </a:xfrm>
        </p:spPr>
      </p:pic>
    </p:spTree>
    <p:extLst>
      <p:ext uri="{BB962C8B-B14F-4D97-AF65-F5344CB8AC3E}">
        <p14:creationId xmlns:p14="http://schemas.microsoft.com/office/powerpoint/2010/main" val="3090604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573015"/>
            <a:ext cx="8756628" cy="1728192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525378" y="1556792"/>
            <a:ext cx="8064896" cy="18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600" b="1" dirty="0" smtClean="0"/>
          </a:p>
          <a:p>
            <a:pPr marL="0" indent="0" algn="ctr">
              <a:buNone/>
            </a:pPr>
            <a:r>
              <a:rPr lang="ru-RU" sz="7200" dirty="0" smtClean="0"/>
              <a:t>Награды за дизайн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9588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199" y="476673"/>
            <a:ext cx="5037634" cy="367714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9552" y="4509120"/>
            <a:ext cx="835292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231F20"/>
                </a:solidFill>
              </a:rPr>
              <a:t>Gira System </a:t>
            </a:r>
            <a:r>
              <a:rPr lang="en-US" sz="2000" b="1" dirty="0" smtClean="0">
                <a:solidFill>
                  <a:srgbClr val="231F20"/>
                </a:solidFill>
              </a:rPr>
              <a:t>106</a:t>
            </a:r>
          </a:p>
          <a:p>
            <a:r>
              <a:rPr lang="en-US" dirty="0">
                <a:solidFill>
                  <a:srgbClr val="231F20"/>
                </a:solidFill>
              </a:rPr>
              <a:t/>
            </a:r>
            <a:br>
              <a:rPr lang="en-US" dirty="0">
                <a:solidFill>
                  <a:srgbClr val="231F20"/>
                </a:solidFill>
              </a:rPr>
            </a:br>
            <a:r>
              <a:rPr lang="en-US" dirty="0">
                <a:solidFill>
                  <a:srgbClr val="231F20"/>
                </a:solidFill>
              </a:rPr>
              <a:t>German Design Award 2015, </a:t>
            </a:r>
            <a:r>
              <a:rPr lang="ru-RU" dirty="0">
                <a:solidFill>
                  <a:srgbClr val="231F20"/>
                </a:solidFill>
              </a:rPr>
              <a:t>Золото в категории </a:t>
            </a:r>
            <a:r>
              <a:rPr lang="en-US" dirty="0">
                <a:solidFill>
                  <a:srgbClr val="231F20"/>
                </a:solidFill>
              </a:rPr>
              <a:t>Building </a:t>
            </a:r>
            <a:r>
              <a:rPr lang="en-US" dirty="0" smtClean="0">
                <a:solidFill>
                  <a:srgbClr val="231F20"/>
                </a:solidFill>
              </a:rPr>
              <a:t>and Energy</a:t>
            </a:r>
            <a:r>
              <a:rPr lang="en-US" dirty="0">
                <a:solidFill>
                  <a:srgbClr val="231F20"/>
                </a:solidFill>
              </a:rPr>
              <a:t>, Iconic Awards 2014, Best of Best </a:t>
            </a:r>
            <a:r>
              <a:rPr lang="ru-RU" dirty="0">
                <a:solidFill>
                  <a:srgbClr val="231F20"/>
                </a:solidFill>
              </a:rPr>
              <a:t>в категории </a:t>
            </a:r>
            <a:r>
              <a:rPr lang="en-US" dirty="0" smtClean="0">
                <a:solidFill>
                  <a:srgbClr val="231F20"/>
                </a:solidFill>
              </a:rPr>
              <a:t>Product Building </a:t>
            </a:r>
            <a:r>
              <a:rPr lang="en-US" dirty="0">
                <a:solidFill>
                  <a:srgbClr val="231F20"/>
                </a:solidFill>
              </a:rPr>
              <a:t>Technologies, Plus </a:t>
            </a:r>
            <a:r>
              <a:rPr lang="en-US" dirty="0" smtClean="0">
                <a:solidFill>
                  <a:srgbClr val="231F20"/>
                </a:solidFill>
              </a:rPr>
              <a:t>X </a:t>
            </a:r>
            <a:r>
              <a:rPr lang="en-US" dirty="0">
                <a:solidFill>
                  <a:srgbClr val="231F20"/>
                </a:solidFill>
              </a:rPr>
              <a:t>Award 2014 </a:t>
            </a:r>
            <a:r>
              <a:rPr lang="ru-RU" dirty="0">
                <a:solidFill>
                  <a:srgbClr val="231F20"/>
                </a:solidFill>
              </a:rPr>
              <a:t>в категории </a:t>
            </a:r>
            <a:r>
              <a:rPr lang="ru-RU" dirty="0" smtClean="0">
                <a:solidFill>
                  <a:srgbClr val="231F20"/>
                </a:solidFill>
              </a:rPr>
              <a:t>Лучшее</a:t>
            </a:r>
            <a:r>
              <a:rPr lang="en-US" dirty="0" smtClean="0">
                <a:solidFill>
                  <a:srgbClr val="231F20"/>
                </a:solidFill>
              </a:rPr>
              <a:t> </a:t>
            </a:r>
            <a:r>
              <a:rPr lang="ru-RU" dirty="0" smtClean="0">
                <a:solidFill>
                  <a:srgbClr val="231F20"/>
                </a:solidFill>
              </a:rPr>
              <a:t>изделие </a:t>
            </a:r>
            <a:r>
              <a:rPr lang="ru-RU" dirty="0">
                <a:solidFill>
                  <a:srgbClr val="231F20"/>
                </a:solidFill>
              </a:rPr>
              <a:t>года, </a:t>
            </a:r>
            <a:r>
              <a:rPr lang="en-US" dirty="0">
                <a:solidFill>
                  <a:srgbClr val="231F20"/>
                </a:solidFill>
              </a:rPr>
              <a:t>Plus </a:t>
            </a:r>
            <a:r>
              <a:rPr lang="en-US" dirty="0" smtClean="0">
                <a:solidFill>
                  <a:srgbClr val="231F20"/>
                </a:solidFill>
              </a:rPr>
              <a:t>X </a:t>
            </a:r>
            <a:r>
              <a:rPr lang="en-US" dirty="0">
                <a:solidFill>
                  <a:srgbClr val="231F20"/>
                </a:solidFill>
              </a:rPr>
              <a:t>Award 2014 </a:t>
            </a:r>
            <a:r>
              <a:rPr lang="ru-RU" dirty="0">
                <a:solidFill>
                  <a:srgbClr val="231F20"/>
                </a:solidFill>
              </a:rPr>
              <a:t>за </a:t>
            </a:r>
            <a:r>
              <a:rPr lang="ru-RU" dirty="0" smtClean="0">
                <a:solidFill>
                  <a:srgbClr val="231F20"/>
                </a:solidFill>
              </a:rPr>
              <a:t>дизайн,</a:t>
            </a:r>
            <a:r>
              <a:rPr lang="en-US" dirty="0" smtClean="0">
                <a:solidFill>
                  <a:srgbClr val="231F20"/>
                </a:solidFill>
              </a:rPr>
              <a:t> </a:t>
            </a:r>
            <a:r>
              <a:rPr lang="ru-RU" dirty="0" smtClean="0">
                <a:solidFill>
                  <a:srgbClr val="231F20"/>
                </a:solidFill>
              </a:rPr>
              <a:t>удобство </a:t>
            </a:r>
            <a:r>
              <a:rPr lang="ru-RU" dirty="0">
                <a:solidFill>
                  <a:srgbClr val="231F20"/>
                </a:solidFill>
              </a:rPr>
              <a:t>управления и функциональность.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pic>
        <p:nvPicPr>
          <p:cNvPr id="7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77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3933056"/>
            <a:ext cx="83529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231F20"/>
                </a:solidFill>
                <a:latin typeface="UniversNextW1G-Medium"/>
              </a:rPr>
              <a:t>Gira </a:t>
            </a:r>
            <a:r>
              <a:rPr lang="en-US" sz="2000" b="1" dirty="0" smtClean="0">
                <a:solidFill>
                  <a:srgbClr val="231F20"/>
                </a:solidFill>
                <a:latin typeface="UniversNextW1G-Medium"/>
              </a:rPr>
              <a:t>G1</a:t>
            </a:r>
          </a:p>
          <a:p>
            <a:r>
              <a:rPr lang="en-US" dirty="0">
                <a:solidFill>
                  <a:srgbClr val="231F20"/>
                </a:solidFill>
                <a:latin typeface="UniversNextW1G-Medium"/>
              </a:rPr>
              <a:t/>
            </a:r>
            <a:br>
              <a:rPr lang="en-US" dirty="0">
                <a:solidFill>
                  <a:srgbClr val="231F20"/>
                </a:solidFill>
                <a:latin typeface="UniversNextW1G-Medium"/>
              </a:rPr>
            </a:br>
            <a:r>
              <a:rPr lang="ru-RU" dirty="0"/>
              <a:t>Приз за инновации </a:t>
            </a:r>
            <a:r>
              <a:rPr lang="en-US" dirty="0" err="1"/>
              <a:t>Architektur</a:t>
            </a:r>
            <a:r>
              <a:rPr lang="en-US" dirty="0"/>
              <a:t> + </a:t>
            </a:r>
            <a:r>
              <a:rPr lang="en-US" dirty="0" err="1"/>
              <a:t>Bauwesen</a:t>
            </a:r>
            <a:r>
              <a:rPr lang="en-US" dirty="0"/>
              <a:t> 2017, ADC </a:t>
            </a:r>
            <a:r>
              <a:rPr lang="en-US" dirty="0" smtClean="0"/>
              <a:t>Award 2015</a:t>
            </a:r>
            <a:r>
              <a:rPr lang="en-US" dirty="0"/>
              <a:t>, </a:t>
            </a:r>
            <a:r>
              <a:rPr lang="ru-RU" dirty="0"/>
              <a:t>Бронзовый гвоздь в категории </a:t>
            </a:r>
            <a:r>
              <a:rPr lang="en-US" dirty="0"/>
              <a:t>Interface Design, </a:t>
            </a:r>
            <a:r>
              <a:rPr lang="en-US" dirty="0" err="1" smtClean="0"/>
              <a:t>iF</a:t>
            </a:r>
            <a:r>
              <a:rPr lang="en-US" dirty="0" smtClean="0"/>
              <a:t> Design </a:t>
            </a:r>
            <a:r>
              <a:rPr lang="en-US" dirty="0"/>
              <a:t>Award 2015 </a:t>
            </a:r>
            <a:r>
              <a:rPr lang="ru-RU" dirty="0"/>
              <a:t>в категории </a:t>
            </a:r>
            <a:r>
              <a:rPr lang="en-US" dirty="0"/>
              <a:t>Building Technology, </a:t>
            </a:r>
            <a:r>
              <a:rPr lang="en-US" dirty="0" smtClean="0"/>
              <a:t>German Design </a:t>
            </a:r>
            <a:r>
              <a:rPr lang="en-US" dirty="0"/>
              <a:t>Award 2015, Special Mention </a:t>
            </a:r>
            <a:r>
              <a:rPr lang="ru-RU" dirty="0"/>
              <a:t>в категории </a:t>
            </a:r>
            <a:r>
              <a:rPr lang="en-US" dirty="0"/>
              <a:t>Building and</a:t>
            </a:r>
            <a:br>
              <a:rPr lang="en-US" dirty="0"/>
            </a:br>
            <a:r>
              <a:rPr lang="en-US" dirty="0"/>
              <a:t>Energy, Good Design Award 2014 </a:t>
            </a:r>
            <a:r>
              <a:rPr lang="ru-RU" dirty="0"/>
              <a:t>в категории </a:t>
            </a:r>
            <a:r>
              <a:rPr lang="en-US" dirty="0"/>
              <a:t>Electronics</a:t>
            </a:r>
            <a:r>
              <a:rPr lang="en-US" dirty="0" smtClean="0"/>
              <a:t>, Red </a:t>
            </a:r>
            <a:r>
              <a:rPr lang="en-US" dirty="0"/>
              <a:t>Dot Award</a:t>
            </a:r>
            <a:r>
              <a:rPr lang="en-US" dirty="0" smtClean="0"/>
              <a:t>,  Communication </a:t>
            </a:r>
            <a:r>
              <a:rPr lang="en-US" dirty="0"/>
              <a:t>Design 2014, Best of the Best</a:t>
            </a:r>
            <a:r>
              <a:rPr lang="en-US" dirty="0" smtClean="0"/>
              <a:t>, ICONIC </a:t>
            </a:r>
            <a:r>
              <a:rPr lang="en-US" dirty="0"/>
              <a:t>Awards 2014, </a:t>
            </a:r>
            <a:r>
              <a:rPr lang="ru-RU" dirty="0"/>
              <a:t>победитель в категории </a:t>
            </a:r>
            <a:r>
              <a:rPr lang="en-US" dirty="0" smtClean="0"/>
              <a:t>Product Building </a:t>
            </a:r>
            <a:r>
              <a:rPr lang="en-US" dirty="0"/>
              <a:t>Technologies, Plus x Award 2014, Design </a:t>
            </a:r>
            <a:r>
              <a:rPr lang="en-US" dirty="0" smtClean="0"/>
              <a:t>Plus powered </a:t>
            </a:r>
            <a:r>
              <a:rPr lang="en-US" dirty="0"/>
              <a:t>by </a:t>
            </a:r>
            <a:r>
              <a:rPr lang="en-US" dirty="0" err="1"/>
              <a:t>Light+Building</a:t>
            </a:r>
            <a:r>
              <a:rPr lang="en-US" dirty="0"/>
              <a:t> 2014. </a:t>
            </a:r>
            <a:br>
              <a:rPr lang="en-US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131" y="476673"/>
            <a:ext cx="4809786" cy="345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01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91072" y="4437112"/>
            <a:ext cx="8352928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231F20"/>
                </a:solidFill>
                <a:latin typeface="UniversNextW1G-Medium"/>
              </a:rPr>
              <a:t>Gira </a:t>
            </a:r>
            <a:r>
              <a:rPr lang="en-US" sz="2000" b="1" dirty="0" smtClean="0">
                <a:solidFill>
                  <a:srgbClr val="231F20"/>
                </a:solidFill>
                <a:latin typeface="UniversNextW1G-Medium"/>
              </a:rPr>
              <a:t>E2</a:t>
            </a:r>
          </a:p>
          <a:p>
            <a:r>
              <a:rPr lang="en-US" dirty="0">
                <a:solidFill>
                  <a:srgbClr val="231F20"/>
                </a:solidFill>
                <a:latin typeface="UniversNextW1G-Medium"/>
              </a:rPr>
              <a:t/>
            </a:r>
            <a:br>
              <a:rPr lang="en-US" dirty="0">
                <a:solidFill>
                  <a:srgbClr val="231F20"/>
                </a:solidFill>
                <a:latin typeface="UniversNextW1G-Medium"/>
              </a:rPr>
            </a:br>
            <a:r>
              <a:rPr lang="en-US" dirty="0" err="1"/>
              <a:t>iF</a:t>
            </a:r>
            <a:r>
              <a:rPr lang="en-US" dirty="0"/>
              <a:t> product design award 1999,</a:t>
            </a:r>
            <a:br>
              <a:rPr lang="en-US" dirty="0"/>
            </a:br>
            <a:r>
              <a:rPr lang="en-US" dirty="0" err="1"/>
              <a:t>Roter</a:t>
            </a:r>
            <a:r>
              <a:rPr lang="en-US" dirty="0"/>
              <a:t> </a:t>
            </a:r>
            <a:r>
              <a:rPr lang="en-US" dirty="0" err="1"/>
              <a:t>Punkt</a:t>
            </a:r>
            <a:r>
              <a:rPr lang="en-US" dirty="0"/>
              <a:t> Design </a:t>
            </a:r>
            <a:r>
              <a:rPr lang="en-US" dirty="0" err="1"/>
              <a:t>Innovationen</a:t>
            </a:r>
            <a:r>
              <a:rPr lang="en-US" dirty="0"/>
              <a:t> 1999,</a:t>
            </a:r>
            <a:br>
              <a:rPr lang="en-US" dirty="0"/>
            </a:br>
            <a:r>
              <a:rPr lang="en-US" dirty="0"/>
              <a:t>International Design Award 1998 </a:t>
            </a:r>
            <a:br>
              <a:rPr lang="en-US" dirty="0"/>
            </a:b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131" y="476673"/>
            <a:ext cx="4809786" cy="351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31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91072" y="4437112"/>
            <a:ext cx="835292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231F20"/>
                </a:solidFill>
                <a:latin typeface="UniversNextW1G-Medium"/>
              </a:rPr>
              <a:t>Gira </a:t>
            </a:r>
            <a:r>
              <a:rPr lang="en-US" sz="2000" b="1" dirty="0" smtClean="0">
                <a:solidFill>
                  <a:srgbClr val="231F20"/>
                </a:solidFill>
                <a:latin typeface="UniversNextW1G-Medium"/>
              </a:rPr>
              <a:t>E3</a:t>
            </a:r>
          </a:p>
          <a:p>
            <a:r>
              <a:rPr lang="en-US" dirty="0">
                <a:solidFill>
                  <a:srgbClr val="231F20"/>
                </a:solidFill>
                <a:latin typeface="UniversNextW1G-Medium"/>
              </a:rPr>
              <a:t/>
            </a:r>
            <a:br>
              <a:rPr lang="en-US" dirty="0">
                <a:solidFill>
                  <a:srgbClr val="231F20"/>
                </a:solidFill>
                <a:latin typeface="UniversNextW1G-Medium"/>
              </a:rPr>
            </a:br>
            <a:r>
              <a:rPr lang="en-US" dirty="0" err="1"/>
              <a:t>iF</a:t>
            </a:r>
            <a:r>
              <a:rPr lang="en-US" dirty="0"/>
              <a:t> Design Award 2017 </a:t>
            </a:r>
            <a:r>
              <a:rPr lang="ru-RU" dirty="0"/>
              <a:t>в категории Изделие, </a:t>
            </a:r>
            <a:r>
              <a:rPr lang="en-US" dirty="0"/>
              <a:t>DDC </a:t>
            </a:r>
            <a:r>
              <a:rPr lang="en-US" dirty="0" err="1" smtClean="0"/>
              <a:t>Wettbewerb</a:t>
            </a:r>
            <a:r>
              <a:rPr lang="en-US" dirty="0" smtClean="0"/>
              <a:t> </a:t>
            </a:r>
            <a:r>
              <a:rPr lang="en-US" dirty="0" err="1" smtClean="0"/>
              <a:t>Gute</a:t>
            </a:r>
            <a:r>
              <a:rPr lang="en-US" dirty="0" smtClean="0"/>
              <a:t> </a:t>
            </a:r>
            <a:r>
              <a:rPr lang="en-US" dirty="0" err="1"/>
              <a:t>Gestaltung</a:t>
            </a:r>
            <a:r>
              <a:rPr lang="en-US" dirty="0"/>
              <a:t> 2017, </a:t>
            </a:r>
            <a:r>
              <a:rPr lang="ru-RU" dirty="0"/>
              <a:t>Приз в категории Изделие, </a:t>
            </a:r>
            <a:r>
              <a:rPr lang="en-US" dirty="0" smtClean="0"/>
              <a:t>German Design </a:t>
            </a:r>
            <a:r>
              <a:rPr lang="en-US" dirty="0"/>
              <a:t>Award 2017, </a:t>
            </a:r>
            <a:r>
              <a:rPr lang="ru-RU" dirty="0"/>
              <a:t>победитель в категории </a:t>
            </a:r>
            <a:r>
              <a:rPr lang="en-US" dirty="0"/>
              <a:t>Building </a:t>
            </a:r>
            <a:r>
              <a:rPr lang="en-US" dirty="0" smtClean="0"/>
              <a:t>and Elements</a:t>
            </a:r>
            <a:r>
              <a:rPr lang="en-US" dirty="0"/>
              <a:t>, Good Design™ Award 2016, Best Consumer </a:t>
            </a:r>
            <a:r>
              <a:rPr lang="en-US" dirty="0" smtClean="0"/>
              <a:t>Design Products</a:t>
            </a:r>
            <a:r>
              <a:rPr lang="en-US" dirty="0"/>
              <a:t>, Iconic Awards 2016, </a:t>
            </a:r>
            <a:r>
              <a:rPr lang="ru-RU" dirty="0"/>
              <a:t>победитель в </a:t>
            </a:r>
            <a:r>
              <a:rPr lang="ru-RU" dirty="0" smtClean="0"/>
              <a:t>категории</a:t>
            </a:r>
            <a:r>
              <a:rPr lang="en-US" dirty="0" smtClean="0"/>
              <a:t> Product </a:t>
            </a:r>
            <a:r>
              <a:rPr lang="en-US" dirty="0"/>
              <a:t>Building Technologies. 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60" y="476673"/>
            <a:ext cx="4920952" cy="345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614" y="4581128"/>
            <a:ext cx="83529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231F20"/>
                </a:solidFill>
                <a:latin typeface="UniversNextW1G-Medium"/>
              </a:rPr>
              <a:t>Gira </a:t>
            </a:r>
            <a:r>
              <a:rPr lang="en-US" sz="2000" b="1" dirty="0">
                <a:solidFill>
                  <a:srgbClr val="231F20"/>
                </a:solidFill>
                <a:latin typeface="UniversNextW1G-Medium"/>
              </a:rPr>
              <a:t>Esprit Linoleum-Multiplex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dirty="0">
                <a:solidFill>
                  <a:srgbClr val="231F20"/>
                </a:solidFill>
                <a:latin typeface="UniversNextW1G-Medium"/>
              </a:rPr>
              <a:t/>
            </a:r>
            <a:br>
              <a:rPr lang="en-US" dirty="0">
                <a:solidFill>
                  <a:srgbClr val="231F20"/>
                </a:solidFill>
                <a:latin typeface="UniversNextW1G-Medium"/>
              </a:rPr>
            </a:br>
            <a:r>
              <a:rPr lang="en-US" dirty="0" err="1"/>
              <a:t>iF</a:t>
            </a:r>
            <a:r>
              <a:rPr lang="en-US" dirty="0"/>
              <a:t> Design Award 2015 </a:t>
            </a:r>
            <a:r>
              <a:rPr lang="ru-RU" dirty="0"/>
              <a:t>в категории </a:t>
            </a:r>
            <a:r>
              <a:rPr lang="en-US" dirty="0"/>
              <a:t>Building Technology</a:t>
            </a:r>
            <a:r>
              <a:rPr lang="en-US" dirty="0" smtClean="0"/>
              <a:t>, Plus </a:t>
            </a:r>
            <a:r>
              <a:rPr lang="en-US" dirty="0"/>
              <a:t>x Award 2014 </a:t>
            </a:r>
            <a:r>
              <a:rPr lang="ru-RU" dirty="0"/>
              <a:t>в категории </a:t>
            </a:r>
            <a:r>
              <a:rPr lang="en-US" dirty="0"/>
              <a:t>High Quality, </a:t>
            </a:r>
            <a:r>
              <a:rPr lang="ru-RU" dirty="0"/>
              <a:t>дизайн </a:t>
            </a:r>
            <a:r>
              <a:rPr lang="ru-RU" dirty="0" smtClean="0"/>
              <a:t>и</a:t>
            </a:r>
            <a:r>
              <a:rPr lang="en-US" dirty="0" smtClean="0"/>
              <a:t> </a:t>
            </a:r>
            <a:r>
              <a:rPr lang="ru-RU" dirty="0" smtClean="0"/>
              <a:t>функциональность</a:t>
            </a:r>
            <a:r>
              <a:rPr lang="ru-RU" dirty="0"/>
              <a:t>, </a:t>
            </a:r>
            <a:r>
              <a:rPr lang="en-US" dirty="0"/>
              <a:t>Plus x Award 2014 </a:t>
            </a:r>
            <a:r>
              <a:rPr lang="ru-RU" dirty="0"/>
              <a:t>в категории </a:t>
            </a:r>
            <a:r>
              <a:rPr lang="ru-RU" dirty="0" smtClean="0"/>
              <a:t>Лучшее</a:t>
            </a:r>
            <a:r>
              <a:rPr lang="en-US" dirty="0" smtClean="0"/>
              <a:t> </a:t>
            </a:r>
            <a:r>
              <a:rPr lang="ru-RU" dirty="0" smtClean="0"/>
              <a:t>изделие </a:t>
            </a:r>
            <a:r>
              <a:rPr lang="ru-RU" dirty="0"/>
              <a:t>года, </a:t>
            </a:r>
            <a:r>
              <a:rPr lang="en-US" dirty="0"/>
              <a:t>Iconic Awards 2014, </a:t>
            </a:r>
            <a:r>
              <a:rPr lang="ru-RU" dirty="0"/>
              <a:t>победитель в </a:t>
            </a:r>
            <a:r>
              <a:rPr lang="ru-RU" dirty="0" smtClean="0"/>
              <a:t>категории</a:t>
            </a:r>
            <a:r>
              <a:rPr lang="en-US" dirty="0" smtClean="0"/>
              <a:t> Product </a:t>
            </a:r>
            <a:r>
              <a:rPr lang="en-US" dirty="0"/>
              <a:t>Building Technologies.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60" y="476673"/>
            <a:ext cx="4920952" cy="378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4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614" y="4581128"/>
            <a:ext cx="83529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231F20"/>
                </a:solidFill>
                <a:latin typeface="UniversNextW1G-Medium"/>
              </a:rPr>
              <a:t>Датчик присутствия </a:t>
            </a:r>
            <a:r>
              <a:rPr lang="en-US" sz="2000" b="1" dirty="0" smtClean="0">
                <a:solidFill>
                  <a:srgbClr val="231F20"/>
                </a:solidFill>
                <a:latin typeface="UniversNextW1G-Medium"/>
              </a:rPr>
              <a:t>KNX Mini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dirty="0">
                <a:solidFill>
                  <a:srgbClr val="231F20"/>
                </a:solidFill>
                <a:latin typeface="UniversNextW1G-Medium"/>
              </a:rPr>
              <a:t/>
            </a:r>
            <a:br>
              <a:rPr lang="en-US" dirty="0">
                <a:solidFill>
                  <a:srgbClr val="231F20"/>
                </a:solidFill>
                <a:latin typeface="UniversNextW1G-Medium"/>
              </a:rPr>
            </a:br>
            <a:r>
              <a:rPr lang="ru-RU" dirty="0"/>
              <a:t>Совет художественного оформления </a:t>
            </a:r>
            <a:r>
              <a:rPr lang="ru-RU" dirty="0" smtClean="0"/>
              <a:t>2016</a:t>
            </a:r>
            <a:r>
              <a:rPr lang="en-US" dirty="0" smtClean="0"/>
              <a:t>, </a:t>
            </a:r>
            <a:r>
              <a:rPr lang="en-US" dirty="0" smtClean="0"/>
              <a:t>Iconic </a:t>
            </a:r>
            <a:r>
              <a:rPr lang="en-US" dirty="0"/>
              <a:t>Award Winner 2014, Plus x </a:t>
            </a:r>
            <a:r>
              <a:rPr lang="ru-RU" dirty="0"/>
              <a:t>Приз за </a:t>
            </a:r>
            <a:r>
              <a:rPr lang="en-US" dirty="0"/>
              <a:t>High Quality</a:t>
            </a:r>
            <a:r>
              <a:rPr lang="en-US" dirty="0" smtClean="0"/>
              <a:t>, </a:t>
            </a:r>
            <a:r>
              <a:rPr lang="ru-RU" dirty="0" smtClean="0"/>
              <a:t>дизайн </a:t>
            </a:r>
            <a:r>
              <a:rPr lang="ru-RU" dirty="0"/>
              <a:t>и функциональность 2014, </a:t>
            </a:r>
            <a:r>
              <a:rPr lang="en-US" dirty="0"/>
              <a:t>German Design Award</a:t>
            </a:r>
            <a:r>
              <a:rPr lang="en-US" dirty="0" smtClean="0"/>
              <a:t>, Special </a:t>
            </a:r>
            <a:r>
              <a:rPr lang="en-US" dirty="0"/>
              <a:t>Mention </a:t>
            </a:r>
            <a:r>
              <a:rPr lang="ru-RU" dirty="0"/>
              <a:t>в категории </a:t>
            </a:r>
            <a:r>
              <a:rPr lang="en-US" dirty="0"/>
              <a:t>Building </a:t>
            </a:r>
            <a:r>
              <a:rPr lang="en-US"/>
              <a:t>and </a:t>
            </a:r>
            <a:r>
              <a:rPr lang="en-US" smtClean="0"/>
              <a:t>Elements</a:t>
            </a:r>
            <a:r>
              <a:rPr lang="ru-RU" dirty="0" smtClean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338" y="473947"/>
            <a:ext cx="5047480" cy="377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6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614" y="4581128"/>
            <a:ext cx="83529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Конфигуратор дизайна </a:t>
            </a:r>
            <a:r>
              <a:rPr lang="en-US" sz="2000" b="1" dirty="0" smtClean="0"/>
              <a:t>Gira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dirty="0">
                <a:solidFill>
                  <a:srgbClr val="231F20"/>
                </a:solidFill>
                <a:latin typeface="UniversNextW1G-Medium"/>
              </a:rPr>
              <a:t/>
            </a:r>
            <a:br>
              <a:rPr lang="en-US" dirty="0">
                <a:solidFill>
                  <a:srgbClr val="231F20"/>
                </a:solidFill>
                <a:latin typeface="UniversNextW1G-Medium"/>
              </a:rPr>
            </a:br>
            <a:r>
              <a:rPr lang="en-US" dirty="0"/>
              <a:t>German Design Award 2014, Architects’ Darling Award Gold 2012,</a:t>
            </a:r>
            <a:br>
              <a:rPr lang="en-US" dirty="0"/>
            </a:br>
            <a:r>
              <a:rPr lang="en-US" dirty="0"/>
              <a:t>red dot award: communication design 2012. </a:t>
            </a:r>
            <a:br>
              <a:rPr lang="en-US" dirty="0"/>
            </a:b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Picture 8" descr="Картинки по запросу gira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76673"/>
            <a:ext cx="107088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813" y="476673"/>
            <a:ext cx="5050499" cy="377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78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68621"/>
            <a:ext cx="8229600" cy="4389120"/>
          </a:xfrm>
        </p:spPr>
      </p:pic>
    </p:spTree>
    <p:extLst>
      <p:ext uri="{BB962C8B-B14F-4D97-AF65-F5344CB8AC3E}">
        <p14:creationId xmlns:p14="http://schemas.microsoft.com/office/powerpoint/2010/main" val="24839491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26779</TotalTime>
  <Words>30</Words>
  <Application>Microsoft Office PowerPoint</Application>
  <PresentationFormat>Экран (4:3)</PresentationFormat>
  <Paragraphs>15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UniversNextW1G-Medium</vt:lpstr>
      <vt:lpstr>Тема Office</vt:lpstr>
      <vt:lpstr>Gira – передовой дизайн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Gira G1</dc:title>
  <dc:creator>Алексей</dc:creator>
  <cp:lastModifiedBy>Завалина Ирина</cp:lastModifiedBy>
  <cp:revision>71</cp:revision>
  <cp:lastPrinted>2017-07-04T08:27:32Z</cp:lastPrinted>
  <dcterms:created xsi:type="dcterms:W3CDTF">2016-02-11T13:49:04Z</dcterms:created>
  <dcterms:modified xsi:type="dcterms:W3CDTF">2019-07-03T11:05:09Z</dcterms:modified>
</cp:coreProperties>
</file>